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5" r:id="rId2"/>
    <p:sldId id="256" r:id="rId3"/>
    <p:sldId id="257" r:id="rId4"/>
    <p:sldId id="258" r:id="rId5"/>
    <p:sldId id="259" r:id="rId6"/>
    <p:sldId id="260" r:id="rId7"/>
    <p:sldId id="261" r:id="rId8"/>
    <p:sldId id="262" r:id="rId9"/>
    <p:sldId id="263"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E8C87410-AAC2-4D0A-BFC1-EAE7B1FCD00E}" type="datetimeFigureOut">
              <a:rPr lang="en-US" smtClean="0"/>
              <a:t>5/5/2025</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EEF3B8EB-F409-4066-B428-2BCF87223501}"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49738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8C87410-AAC2-4D0A-BFC1-EAE7B1FCD00E}"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792834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8C87410-AAC2-4D0A-BFC1-EAE7B1FCD00E}"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1279137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8C87410-AAC2-4D0A-BFC1-EAE7B1FCD00E}"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524254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8C87410-AAC2-4D0A-BFC1-EAE7B1FCD00E}" type="datetimeFigureOut">
              <a:rPr lang="en-US" smtClean="0"/>
              <a:t>5/5/2025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848657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8C87410-AAC2-4D0A-BFC1-EAE7B1FCD00E}" type="datetimeFigureOut">
              <a:rPr lang="en-US" smtClean="0"/>
              <a:t>5/5/2025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2320566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87410-AAC2-4D0A-BFC1-EAE7B1FCD00E}" type="datetimeFigureOut">
              <a:rPr lang="en-US" smtClean="0"/>
              <a:t>5/5/2025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473580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C87410-AAC2-4D0A-BFC1-EAE7B1FCD00E}"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3228704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C87410-AAC2-4D0A-BFC1-EAE7B1FCD00E}"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1887680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C87410-AAC2-4D0A-BFC1-EAE7B1FCD00E}"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3266000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C87410-AAC2-4D0A-BFC1-EAE7B1FCD00E}"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1724733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C87410-AAC2-4D0A-BFC1-EAE7B1FCD00E}"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3B8EB-F409-4066-B428-2BCF87223501}"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42568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C87410-AAC2-4D0A-BFC1-EAE7B1FCD00E}"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4438303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E8C87410-AAC2-4D0A-BFC1-EAE7B1FCD00E}" type="datetimeFigureOut">
              <a:rPr lang="en-US" smtClean="0"/>
              <a:t>5/5/2025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82693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E8C87410-AAC2-4D0A-BFC1-EAE7B1FCD00E}" type="datetimeFigureOut">
              <a:rPr lang="en-US" smtClean="0"/>
              <a:t>5/5/2025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3126471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8C87410-AAC2-4D0A-BFC1-EAE7B1FCD00E}"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3923522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8C87410-AAC2-4D0A-BFC1-EAE7B1FCD00E}"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F3B8EB-F409-4066-B428-2BCF87223501}" type="slidenum">
              <a:rPr lang="en-US" smtClean="0"/>
              <a:t>‹#›</a:t>
            </a:fld>
            <a:endParaRPr lang="en-US"/>
          </a:p>
        </p:txBody>
      </p:sp>
    </p:spTree>
    <p:extLst>
      <p:ext uri="{BB962C8B-B14F-4D97-AF65-F5344CB8AC3E}">
        <p14:creationId xmlns:p14="http://schemas.microsoft.com/office/powerpoint/2010/main" val="354996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E8C87410-AAC2-4D0A-BFC1-EAE7B1FCD00E}" type="datetimeFigureOut">
              <a:rPr lang="en-US" smtClean="0"/>
              <a:t>5/5/2025</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EEF3B8EB-F409-4066-B428-2BCF87223501}" type="slidenum">
              <a:rPr lang="en-US" smtClean="0"/>
              <a:t>‹#›</a:t>
            </a:fld>
            <a:endParaRPr lang="en-US"/>
          </a:p>
        </p:txBody>
      </p:sp>
    </p:spTree>
    <p:extLst>
      <p:ext uri="{BB962C8B-B14F-4D97-AF65-F5344CB8AC3E}">
        <p14:creationId xmlns:p14="http://schemas.microsoft.com/office/powerpoint/2010/main" val="36877114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"Герой войны</a:t>
            </a:r>
            <a:r>
              <a:rPr lang="ru-RU" dirty="0" smtClean="0"/>
              <a:t>, достойный </a:t>
            </a:r>
            <a:r>
              <a:rPr lang="ru-RU" dirty="0"/>
              <a:t>славы"</a:t>
            </a:r>
            <a:endParaRPr lang="en-US" dirty="0"/>
          </a:p>
        </p:txBody>
      </p:sp>
      <p:pic>
        <p:nvPicPr>
          <p:cNvPr id="4" name="Объект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011382" y="2063750"/>
            <a:ext cx="9310253" cy="3311525"/>
          </a:xfrm>
        </p:spPr>
      </p:pic>
    </p:spTree>
    <p:extLst>
      <p:ext uri="{BB962C8B-B14F-4D97-AF65-F5344CB8AC3E}">
        <p14:creationId xmlns:p14="http://schemas.microsoft.com/office/powerpoint/2010/main" val="4059354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96982"/>
            <a:ext cx="10396882" cy="1740783"/>
          </a:xfrm>
        </p:spPr>
        <p:txBody>
          <a:bodyPr/>
          <a:lstStyle/>
          <a:p>
            <a:r>
              <a:rPr lang="ru-RU" b="1" dirty="0"/>
              <a:t>Шлыков </a:t>
            </a:r>
            <a:r>
              <a:rPr lang="ru-RU" b="1" dirty="0" err="1"/>
              <a:t>Арсентий</a:t>
            </a:r>
            <a:r>
              <a:rPr lang="ru-RU" b="1" dirty="0"/>
              <a:t> </a:t>
            </a:r>
            <a:r>
              <a:rPr lang="ru-RU" b="1" dirty="0" err="1"/>
              <a:t>Аксёнович</a:t>
            </a:r>
            <a:endParaRPr lang="en-US" dirty="0"/>
          </a:p>
        </p:txBody>
      </p:sp>
      <p:pic>
        <p:nvPicPr>
          <p:cNvPr id="4" name="Объект 3"/>
          <p:cNvPicPr>
            <a:picLocks noGrp="1"/>
          </p:cNvPicPr>
          <p:nvPr>
            <p:ph sz="quarter" idx="13"/>
          </p:nvPr>
        </p:nvPicPr>
        <p:blipFill>
          <a:blip r:embed="rId2"/>
          <a:stretch>
            <a:fillRect/>
          </a:stretch>
        </p:blipFill>
        <p:spPr>
          <a:xfrm>
            <a:off x="969817" y="1353776"/>
            <a:ext cx="3664529" cy="4160333"/>
          </a:xfrm>
          <a:prstGeom prst="rect">
            <a:avLst/>
          </a:prstGeom>
          <a:ln w="38100" cap="sq">
            <a:solidFill>
              <a:srgbClr val="70AD47">
                <a:lumMod val="75000"/>
              </a:srgbClr>
            </a:solidFill>
            <a:prstDash val="solid"/>
            <a:miter lim="800000"/>
            <a:headEnd/>
            <a:tailEnd/>
          </a:ln>
          <a:effectLst>
            <a:outerShdw blurRad="50800" dist="38100" dir="2700000" algn="tl" rotWithShape="0">
              <a:srgbClr val="000000">
                <a:alpha val="43000"/>
              </a:srgbClr>
            </a:outerShdw>
          </a:effectLst>
        </p:spPr>
      </p:pic>
      <p:pic>
        <p:nvPicPr>
          <p:cNvPr id="5" name="Рисунок 4"/>
          <p:cNvPicPr/>
          <p:nvPr/>
        </p:nvPicPr>
        <p:blipFill>
          <a:blip r:embed="rId3"/>
          <a:stretch>
            <a:fillRect/>
          </a:stretch>
        </p:blipFill>
        <p:spPr>
          <a:xfrm>
            <a:off x="5611090" y="1353776"/>
            <a:ext cx="4502728" cy="4035641"/>
          </a:xfrm>
          <a:prstGeom prst="rect">
            <a:avLst/>
          </a:prstGeom>
          <a:ln w="38100" cap="sq">
            <a:solidFill>
              <a:srgbClr val="70AD47">
                <a:lumMod val="75000"/>
              </a:srgbClr>
            </a:solidFill>
            <a:prstDash val="solid"/>
            <a:miter lim="800000"/>
            <a:headEnd/>
            <a:tailEnd/>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93702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2836" y="243513"/>
            <a:ext cx="10196946" cy="3323987"/>
          </a:xfrm>
          <a:prstGeom prst="rect">
            <a:avLst/>
          </a:prstGeom>
        </p:spPr>
        <p:txBody>
          <a:bodyPr wrap="square">
            <a:spAutoFit/>
          </a:bodyPr>
          <a:lstStyle/>
          <a:p>
            <a:pPr algn="just">
              <a:lnSpc>
                <a:spcPct val="150000"/>
              </a:lnSpc>
              <a:spcAft>
                <a:spcPts val="0"/>
              </a:spcAft>
            </a:pPr>
            <a:r>
              <a:rPr lang="ru-RU" sz="2800" b="1" dirty="0">
                <a:latin typeface="Times New Roman" panose="02020603050405020304" pitchFamily="18" charset="0"/>
                <a:ea typeface="Calibri" panose="020F0502020204030204" pitchFamily="34" charset="0"/>
                <a:cs typeface="Times New Roman" panose="02020603050405020304" pitchFamily="18" charset="0"/>
              </a:rPr>
              <a:t>Шлыков </a:t>
            </a:r>
            <a:r>
              <a:rPr lang="ru-RU" sz="2800" b="1" dirty="0" err="1">
                <a:latin typeface="Times New Roman" panose="02020603050405020304" pitchFamily="18" charset="0"/>
                <a:ea typeface="Calibri" panose="020F0502020204030204" pitchFamily="34" charset="0"/>
                <a:cs typeface="Times New Roman" panose="02020603050405020304" pitchFamily="18" charset="0"/>
              </a:rPr>
              <a:t>Арсентий</a:t>
            </a:r>
            <a:r>
              <a:rPr lang="ru-RU" sz="2800" b="1" dirty="0">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latin typeface="Times New Roman" panose="02020603050405020304" pitchFamily="18" charset="0"/>
                <a:ea typeface="Calibri" panose="020F0502020204030204" pitchFamily="34" charset="0"/>
                <a:cs typeface="Times New Roman" panose="02020603050405020304" pitchFamily="18" charset="0"/>
              </a:rPr>
              <a:t>Аксёнович</a:t>
            </a:r>
            <a:r>
              <a:rPr lang="ru-RU" sz="2800" b="1" dirty="0">
                <a:latin typeface="Times New Roman" panose="02020603050405020304" pitchFamily="18" charset="0"/>
                <a:ea typeface="Calibri" panose="020F0502020204030204" pitchFamily="34" charset="0"/>
                <a:cs typeface="Times New Roman" panose="02020603050405020304" pitchFamily="18" charset="0"/>
              </a:rPr>
              <a:t>,</a:t>
            </a:r>
            <a:r>
              <a:rPr lang="ru-RU" sz="2800" dirty="0">
                <a:latin typeface="Times New Roman" panose="02020603050405020304" pitchFamily="18" charset="0"/>
                <a:ea typeface="Calibri" panose="020F0502020204030204" pitchFamily="34" charset="0"/>
                <a:cs typeface="Times New Roman" panose="02020603050405020304" pitchFamily="18" charset="0"/>
              </a:rPr>
              <a:t> 1903 года рождения, житель с. </a:t>
            </a:r>
            <a:r>
              <a:rPr lang="ru-RU" sz="2800" dirty="0" smtClean="0">
                <a:latin typeface="Times New Roman" panose="02020603050405020304" pitchFamily="18" charset="0"/>
                <a:ea typeface="Calibri" panose="020F0502020204030204" pitchFamily="34" charset="0"/>
                <a:cs typeface="Times New Roman" panose="02020603050405020304" pitchFamily="18" charset="0"/>
              </a:rPr>
              <a:t>Теплое. </a:t>
            </a:r>
            <a:r>
              <a:rPr lang="ru-RU" sz="2800" dirty="0">
                <a:latin typeface="Times New Roman" panose="02020603050405020304" pitchFamily="18" charset="0"/>
                <a:ea typeface="Calibri" panose="020F0502020204030204" pitchFamily="34" charset="0"/>
                <a:cs typeface="Times New Roman" panose="02020603050405020304" pitchFamily="18" charset="0"/>
              </a:rPr>
              <a:t>В его жизненном пути отразилась вся история двадцатого столетия. Голодные двадцатые и период коллективизации, огненные сороковые и период восстановления и развития народного хозяйства.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7768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82437" y="637309"/>
            <a:ext cx="9933708" cy="3970318"/>
          </a:xfrm>
          <a:prstGeom prst="rect">
            <a:avLst/>
          </a:prstGeom>
        </p:spPr>
        <p:txBody>
          <a:bodyPr wrap="square">
            <a:spAutoFit/>
          </a:bodyPr>
          <a:lstStyle/>
          <a:p>
            <a:r>
              <a:rPr lang="ru-RU" sz="2800" dirty="0">
                <a:latin typeface="Times New Roman" panose="02020603050405020304" pitchFamily="18" charset="0"/>
                <a:ea typeface="Calibri" panose="020F0502020204030204" pitchFamily="34" charset="0"/>
              </a:rPr>
              <a:t>На фронт был призван в июле 1942 г.  В боях при форсировании реки Днепр и овладении ее правым берегом 16 октября 1943 года, он как старший телефонист роты связи 568 стрелкового полка, 149 стрелковой дивизии переправился через водный рубеж вместе с десантной группой стрелков и, не взирая на мощный огонь врага, быстро проложил через русло реки телефонную линию. Под обстрелом врага телефонная связь часто рвалась, </a:t>
            </a:r>
            <a:r>
              <a:rPr lang="ru-RU" sz="2800" dirty="0" err="1">
                <a:latin typeface="Times New Roman" panose="02020603050405020304" pitchFamily="18" charset="0"/>
                <a:ea typeface="Calibri" panose="020F0502020204030204" pitchFamily="34" charset="0"/>
              </a:rPr>
              <a:t>АрсентийАксенович</a:t>
            </a:r>
            <a:r>
              <a:rPr lang="ru-RU" sz="2800" dirty="0">
                <a:latin typeface="Times New Roman" panose="02020603050405020304" pitchFamily="18" charset="0"/>
                <a:ea typeface="Calibri" panose="020F0502020204030204" pitchFamily="34" charset="0"/>
              </a:rPr>
              <a:t> не жалея жизни, восстанавливал связь быстро.</a:t>
            </a:r>
            <a:endParaRPr lang="en-US" sz="2800" dirty="0"/>
          </a:p>
        </p:txBody>
      </p:sp>
    </p:spTree>
    <p:extLst>
      <p:ext uri="{BB962C8B-B14F-4D97-AF65-F5344CB8AC3E}">
        <p14:creationId xmlns:p14="http://schemas.microsoft.com/office/powerpoint/2010/main" val="178231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8473" y="2136339"/>
            <a:ext cx="10016836" cy="2803140"/>
          </a:xfrm>
          <a:prstGeom prst="rect">
            <a:avLst/>
          </a:prstGeom>
        </p:spPr>
        <p:txBody>
          <a:bodyPr wrap="square">
            <a:spAutoFit/>
          </a:bodyPr>
          <a:lstStyle/>
          <a:p>
            <a:pPr algn="just">
              <a:lnSpc>
                <a:spcPct val="15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Так в ответственный момент боя за расширения плацдарма на правом берегу Днепра в течение 40 минут им было устранено 7 повреждений линии связи, что обеспечило бесперебойное управление боем. Командование представило его к правительственной награде – орден Отечественной войны ІІ степени.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16885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36073" y="889844"/>
            <a:ext cx="9989127" cy="5573129"/>
          </a:xfrm>
          <a:prstGeom prst="rect">
            <a:avLst/>
          </a:prstGeom>
        </p:spPr>
        <p:txBody>
          <a:bodyPr wrap="square">
            <a:spAutoFit/>
          </a:bodyPr>
          <a:lstStyle/>
          <a:p>
            <a:pPr algn="just">
              <a:lnSpc>
                <a:spcPct val="15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Отличился он и в боях во время Висло-</a:t>
            </a:r>
            <a:r>
              <a:rPr lang="ru-RU" sz="2400" dirty="0" err="1">
                <a:latin typeface="Times New Roman" panose="02020603050405020304" pitchFamily="18" charset="0"/>
                <a:ea typeface="Calibri" panose="020F0502020204030204" pitchFamily="34" charset="0"/>
                <a:cs typeface="Times New Roman" panose="02020603050405020304" pitchFamily="18" charset="0"/>
              </a:rPr>
              <a:t>Одерской</a:t>
            </a:r>
            <a:r>
              <a:rPr lang="ru-RU" sz="2400" dirty="0">
                <a:latin typeface="Times New Roman" panose="02020603050405020304" pitchFamily="18" charset="0"/>
                <a:ea typeface="Calibri" panose="020F0502020204030204" pitchFamily="34" charset="0"/>
                <a:cs typeface="Times New Roman" panose="02020603050405020304" pitchFamily="18" charset="0"/>
              </a:rPr>
              <a:t> наступательной операции.  В боях с 30 июля по 5 августа 1944 года за расширение плацдарма на западном берегу реки Висла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АрсентийАксенович</a:t>
            </a:r>
            <a:r>
              <a:rPr lang="ru-RU" sz="2400" dirty="0">
                <a:latin typeface="Times New Roman" panose="02020603050405020304" pitchFamily="18" charset="0"/>
                <a:ea typeface="Calibri" panose="020F0502020204030204" pitchFamily="34" charset="0"/>
                <a:cs typeface="Times New Roman" panose="02020603050405020304" pitchFamily="18" charset="0"/>
              </a:rPr>
              <a:t> под сильным минометно-пулеметным огнем противника быстро восстанавливал бесчисленные порывы телефонной линии. Когда ряд связистов выбыл из строя, он один выполнял работу выбывших товарищей, обеспечивая бесперебойную связь с подразделениями. Выполняя обязанности телефониста Шлыков неоднократно принимал участие в отражении контратак противника за, что был представлен к правительственной награде орден Славы 3 степени.</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860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9200" y="997528"/>
            <a:ext cx="9809018" cy="2249142"/>
          </a:xfrm>
          <a:prstGeom prst="rect">
            <a:avLst/>
          </a:prstGeom>
        </p:spPr>
        <p:txBody>
          <a:bodyPr wrap="square">
            <a:spAutoFit/>
          </a:bodyPr>
          <a:lstStyle/>
          <a:p>
            <a:pPr algn="just">
              <a:lnSpc>
                <a:spcPct val="15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Также,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Арсентий</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Аксенович</a:t>
            </a:r>
            <a:r>
              <a:rPr lang="ru-RU" sz="2400" dirty="0">
                <a:latin typeface="Times New Roman" panose="02020603050405020304" pitchFamily="18" charset="0"/>
                <a:ea typeface="Calibri" panose="020F0502020204030204" pitchFamily="34" charset="0"/>
                <a:cs typeface="Times New Roman" panose="02020603050405020304" pitchFamily="18" charset="0"/>
              </a:rPr>
              <a:t> за мужество и героизм проявленные во время войны был награжден Орденом Красной Звезды, медалью «За отвагу», медалью «За боевые заслуги», медалью «За победу над Германией в Великой Отечественной войне 1941-1945 гг.»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2681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124692"/>
            <a:ext cx="10396882" cy="1191490"/>
          </a:xfrm>
        </p:spPr>
        <p:txBody>
          <a:bodyPr/>
          <a:lstStyle/>
          <a:p>
            <a:r>
              <a:rPr lang="en-US" b="1" dirty="0" smtClean="0"/>
              <a:t>           </a:t>
            </a:r>
            <a:r>
              <a:rPr lang="ru-RU" b="1" dirty="0" err="1" smtClean="0"/>
              <a:t>Туреев</a:t>
            </a:r>
            <a:r>
              <a:rPr lang="ru-RU" b="1" dirty="0" smtClean="0"/>
              <a:t> </a:t>
            </a:r>
            <a:r>
              <a:rPr lang="ru-RU" b="1" dirty="0"/>
              <a:t>Фёдор Лукьянович</a:t>
            </a:r>
            <a:endParaRPr lang="en-US" dirty="0"/>
          </a:p>
        </p:txBody>
      </p:sp>
      <p:pic>
        <p:nvPicPr>
          <p:cNvPr id="4" name="Объект 3" descr="E:\Бессмертный полк. Москва. Туреев Фёдор Лукьянович_files\dc688970d2ff90b2244bd8588cfca15a.jpg"/>
          <p:cNvPicPr>
            <a:picLocks noGrp="1"/>
          </p:cNvPicPr>
          <p:nvPr>
            <p:ph sz="quarter" idx="13"/>
          </p:nvPr>
        </p:nvPicPr>
        <p:blipFill>
          <a:blip r:embed="rId2">
            <a:extLst>
              <a:ext uri="{28A0092B-C50C-407E-A947-70E740481C1C}">
                <a14:useLocalDpi xmlns:a14="http://schemas.microsoft.com/office/drawing/2010/main" val="0"/>
              </a:ext>
            </a:extLst>
          </a:blip>
          <a:srcRect t="1411" b="10207"/>
          <a:stretch>
            <a:fillRect/>
          </a:stretch>
        </p:blipFill>
        <p:spPr>
          <a:xfrm>
            <a:off x="3103419" y="1205345"/>
            <a:ext cx="5181600" cy="4253346"/>
          </a:xfrm>
          <a:prstGeom prst="rect">
            <a:avLst/>
          </a:prstGeom>
          <a:noFill/>
          <a:ln>
            <a:noFill/>
          </a:ln>
        </p:spPr>
      </p:pic>
    </p:spTree>
    <p:extLst>
      <p:ext uri="{BB962C8B-B14F-4D97-AF65-F5344CB8AC3E}">
        <p14:creationId xmlns:p14="http://schemas.microsoft.com/office/powerpoint/2010/main" val="8617412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80655" y="363546"/>
            <a:ext cx="10266218" cy="6454909"/>
          </a:xfrm>
          <a:prstGeom prst="rect">
            <a:avLst/>
          </a:prstGeom>
        </p:spPr>
        <p:txBody>
          <a:bodyPr wrap="square">
            <a:spAutoFit/>
          </a:bodyPr>
          <a:lstStyle/>
          <a:p>
            <a:pPr algn="just">
              <a:lnSpc>
                <a:spcPct val="150000"/>
              </a:lnSpc>
              <a:spcAft>
                <a:spcPts val="0"/>
              </a:spcAft>
            </a:pPr>
            <a:r>
              <a:rPr lang="ru-RU" sz="2400" b="1" dirty="0" err="1">
                <a:latin typeface="Times New Roman" panose="02020603050405020304" pitchFamily="18" charset="0"/>
                <a:ea typeface="Calibri" panose="020F0502020204030204" pitchFamily="34" charset="0"/>
                <a:cs typeface="Times New Roman" panose="02020603050405020304" pitchFamily="18" charset="0"/>
              </a:rPr>
              <a:t>Туреев</a:t>
            </a:r>
            <a:r>
              <a:rPr lang="ru-RU" sz="2400" b="1" dirty="0">
                <a:latin typeface="Times New Roman" panose="02020603050405020304" pitchFamily="18" charset="0"/>
                <a:ea typeface="Calibri" panose="020F0502020204030204" pitchFamily="34" charset="0"/>
                <a:cs typeface="Times New Roman" panose="02020603050405020304" pitchFamily="18" charset="0"/>
              </a:rPr>
              <a:t> Фёдор Лукьянович</a:t>
            </a:r>
            <a:r>
              <a:rPr lang="ru-RU" sz="2400" dirty="0">
                <a:latin typeface="Times New Roman" panose="02020603050405020304" pitchFamily="18" charset="0"/>
                <a:ea typeface="Calibri" panose="020F0502020204030204" pitchFamily="34" charset="0"/>
                <a:cs typeface="Times New Roman" panose="02020603050405020304" pitchFamily="18" charset="0"/>
              </a:rPr>
              <a:t>, родился 19.05.1926 г. в селе Верхне-Тёплое Станично-Луганского района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Ворошиловоградской</a:t>
            </a:r>
            <a:r>
              <a:rPr lang="ru-RU" sz="2400" dirty="0">
                <a:latin typeface="Times New Roman" panose="02020603050405020304" pitchFamily="18" charset="0"/>
                <a:ea typeface="Calibri" panose="020F0502020204030204" pitchFamily="34" charset="0"/>
                <a:cs typeface="Times New Roman" panose="02020603050405020304" pitchFamily="18" charset="0"/>
              </a:rPr>
              <a:t> области. Был призван В-Петровским РВК – танкист (водитель-механик и командир орудия танка Т-34) 375-го гвардейского тяжелого самоходно-артиллерийского </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полка. Принимал </a:t>
            </a:r>
            <a:r>
              <a:rPr lang="ru-RU" sz="2400" dirty="0">
                <a:latin typeface="Times New Roman" panose="02020603050405020304" pitchFamily="18" charset="0"/>
                <a:ea typeface="Calibri" panose="020F0502020204030204" pitchFamily="34" charset="0"/>
                <a:cs typeface="Times New Roman" panose="02020603050405020304" pitchFamily="18" charset="0"/>
              </a:rPr>
              <a:t>участие в следующих операциях:</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	Ясско-Кишиневская стратегическая наступательная операция [20.08.1944 - 29.08.1944];</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	Освобождение городов Румынии: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Рымнику-Сэрат</a:t>
            </a:r>
            <a:r>
              <a:rPr lang="ru-RU" sz="2400" dirty="0">
                <a:latin typeface="Times New Roman" panose="02020603050405020304" pitchFamily="18" charset="0"/>
                <a:ea typeface="Calibri" panose="020F0502020204030204" pitchFamily="34" charset="0"/>
                <a:cs typeface="Times New Roman" panose="02020603050405020304" pitchFamily="18" charset="0"/>
              </a:rPr>
              <a:t>, Текуч и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Фокшаны</a:t>
            </a:r>
            <a:r>
              <a:rPr lang="ru-RU" sz="2400" dirty="0">
                <a:latin typeface="Times New Roman" panose="02020603050405020304" pitchFamily="18" charset="0"/>
                <a:ea typeface="Calibri" panose="020F0502020204030204" pitchFamily="34" charset="0"/>
                <a:cs typeface="Times New Roman" panose="02020603050405020304" pitchFamily="18" charset="0"/>
              </a:rPr>
              <a:t>;</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	Освобождение городов Германии: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Мальхин</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Нойбранденбург</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Нейбранденбург</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Тетеров</a:t>
            </a:r>
            <a:r>
              <a:rPr lang="ru-RU" sz="2400" dirty="0">
                <a:latin typeface="Times New Roman" panose="02020603050405020304" pitchFamily="18" charset="0"/>
                <a:ea typeface="Calibri" panose="020F0502020204030204" pitchFamily="34" charset="0"/>
                <a:cs typeface="Times New Roman" panose="02020603050405020304" pitchFamily="18" charset="0"/>
              </a:rPr>
              <a:t>.</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Награжден орденом Красной Звезды и орденом Отечественной войны II степени.</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9576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a:t>Куксов</a:t>
            </a:r>
            <a:r>
              <a:rPr lang="ru-RU" b="1" dirty="0"/>
              <a:t> Ефим Абрамович </a:t>
            </a:r>
            <a:endParaRPr lang="en-US" dirty="0"/>
          </a:p>
        </p:txBody>
      </p:sp>
      <p:sp>
        <p:nvSpPr>
          <p:cNvPr id="3" name="Объект 2"/>
          <p:cNvSpPr>
            <a:spLocks noGrp="1"/>
          </p:cNvSpPr>
          <p:nvPr>
            <p:ph sz="quarter" idx="13"/>
          </p:nvPr>
        </p:nvSpPr>
        <p:spPr>
          <a:xfrm>
            <a:off x="10723418" y="6082145"/>
            <a:ext cx="630382" cy="94818"/>
          </a:xfrm>
        </p:spPr>
        <p:txBody>
          <a:bodyPr>
            <a:normAutofit fontScale="25000" lnSpcReduction="20000"/>
          </a:bodyPr>
          <a:lstStyle/>
          <a:p>
            <a:endParaRPr lang="en-US" dirty="0"/>
          </a:p>
        </p:txBody>
      </p:sp>
      <p:pic>
        <p:nvPicPr>
          <p:cNvPr id="4" name="Рисунок 3" descr="E:\Прапрадед Шлыков Арсений Аксенович\куксов\евсеев\куксов е.а. в центре.jpg"/>
          <p:cNvPicPr/>
          <p:nvPr/>
        </p:nvPicPr>
        <p:blipFill>
          <a:blip r:embed="rId2" cstate="print">
            <a:extLst>
              <a:ext uri="{28A0092B-C50C-407E-A947-70E740481C1C}">
                <a14:useLocalDpi xmlns:a14="http://schemas.microsoft.com/office/drawing/2010/main" val="0"/>
              </a:ext>
            </a:extLst>
          </a:blip>
          <a:srcRect/>
          <a:stretch>
            <a:fillRect/>
          </a:stretch>
        </p:blipFill>
        <p:spPr>
          <a:xfrm>
            <a:off x="1482436" y="1648692"/>
            <a:ext cx="7315200" cy="3796144"/>
          </a:xfrm>
          <a:prstGeom prst="rect">
            <a:avLst/>
          </a:prstGeom>
          <a:ln w="38100" cap="sq">
            <a:solidFill>
              <a:srgbClr val="5B9BD5"/>
            </a:solidFill>
            <a:prstDash val="solid"/>
            <a:miter lim="800000"/>
            <a:headEnd/>
            <a:tailEnd/>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50472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0764" y="1720840"/>
            <a:ext cx="9559636" cy="3416320"/>
          </a:xfrm>
          <a:prstGeom prst="rect">
            <a:avLst/>
          </a:prstGeom>
        </p:spPr>
        <p:txBody>
          <a:bodyPr wrap="square">
            <a:spAutoFit/>
          </a:bodyPr>
          <a:lstStyle/>
          <a:p>
            <a:pPr algn="just">
              <a:lnSpc>
                <a:spcPct val="15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Он родился в 1893 г., в Курской области в с.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Подъяруги</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Прохоровского</a:t>
            </a:r>
            <a:r>
              <a:rPr lang="ru-RU" sz="2400" dirty="0">
                <a:latin typeface="Times New Roman" panose="02020603050405020304" pitchFamily="18" charset="0"/>
                <a:ea typeface="Calibri" panose="020F0502020204030204" pitchFamily="34" charset="0"/>
                <a:cs typeface="Times New Roman" panose="02020603050405020304" pitchFamily="18" charset="0"/>
              </a:rPr>
              <a:t> района, там, где произошла самая масштабная танковая битва времен войны. Позже переехал с женой и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дочерьми</a:t>
            </a:r>
            <a:r>
              <a:rPr lang="ru-RU" sz="2400" dirty="0">
                <a:latin typeface="Times New Roman" panose="02020603050405020304" pitchFamily="18" charset="0"/>
                <a:ea typeface="Calibri" panose="020F0502020204030204" pitchFamily="34" charset="0"/>
                <a:cs typeface="Times New Roman" panose="02020603050405020304" pitchFamily="18" charset="0"/>
              </a:rPr>
              <a:t> в с. Теплое.  На фронт был отправлен 18.04.1943. Был рядовым 197 стрелковой дивизии [13].  Ефим Абрамович погиб 24 апреля 1945 г. в Германии. Похоронен в братской могиле в г.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Люббен</a:t>
            </a:r>
            <a:r>
              <a:rPr lang="ru-RU" sz="2400" dirty="0">
                <a:latin typeface="Times New Roman" panose="02020603050405020304" pitchFamily="18" charset="0"/>
                <a:ea typeface="Calibri" panose="020F0502020204030204" pitchFamily="34" charset="0"/>
                <a:cs typeface="Times New Roman" panose="02020603050405020304" pitchFamily="18" charset="0"/>
              </a:rPr>
              <a:t>, Бранденбург Германия.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99444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a:t>Валуйский</a:t>
            </a:r>
            <a:r>
              <a:rPr lang="ru-RU" b="1" dirty="0"/>
              <a:t> Александр Владимирович </a:t>
            </a:r>
            <a:endParaRPr lang="en-US" dirty="0"/>
          </a:p>
        </p:txBody>
      </p:sp>
      <p:pic>
        <p:nvPicPr>
          <p:cNvPr id="4" name="Объект 3" descr="E:\проект 10 класс\pdf756.jpg"/>
          <p:cNvPicPr>
            <a:picLocks noGrp="1"/>
          </p:cNvPicPr>
          <p:nvPr>
            <p:ph sz="quarter" idx="13"/>
          </p:nvPr>
        </p:nvPicPr>
        <p:blipFill>
          <a:blip r:embed="rId2"/>
          <a:srcRect/>
          <a:stretch>
            <a:fillRect/>
          </a:stretch>
        </p:blipFill>
        <p:spPr>
          <a:xfrm>
            <a:off x="5112327" y="1371600"/>
            <a:ext cx="6539346" cy="4184074"/>
          </a:xfrm>
          <a:prstGeom prst="rect">
            <a:avLst/>
          </a:prstGeom>
          <a:ln w="38100" cap="sq">
            <a:solidFill>
              <a:schemeClr val="accent4">
                <a:lumMod val="50000"/>
              </a:schemeClr>
            </a:solidFill>
            <a:prstDash val="solid"/>
            <a:miter lim="800000"/>
            <a:headEnd/>
            <a:tailEnd/>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958175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9709" y="2136339"/>
            <a:ext cx="9518073" cy="2862322"/>
          </a:xfrm>
          <a:prstGeom prst="rect">
            <a:avLst/>
          </a:prstGeom>
        </p:spPr>
        <p:txBody>
          <a:bodyPr wrap="square">
            <a:spAutoFit/>
          </a:bodyPr>
          <a:lstStyle/>
          <a:p>
            <a:pPr algn="just">
              <a:lnSpc>
                <a:spcPct val="150000"/>
              </a:lnSpc>
              <a:spcAft>
                <a:spcPts val="0"/>
              </a:spcAft>
            </a:pPr>
            <a:r>
              <a:rPr lang="ru-RU" sz="2400" dirty="0" smtClean="0">
                <a:latin typeface="Times New Roman" panose="02020603050405020304" pitchFamily="18" charset="0"/>
                <a:ea typeface="Calibri" panose="020F0502020204030204" pitchFamily="34" charset="0"/>
                <a:cs typeface="Times New Roman" panose="02020603050405020304" pitchFamily="18" charset="0"/>
              </a:rPr>
              <a:t>Родился </a:t>
            </a:r>
            <a:r>
              <a:rPr lang="ru-RU" sz="2400" dirty="0">
                <a:latin typeface="Times New Roman" panose="02020603050405020304" pitchFamily="18" charset="0"/>
                <a:ea typeface="Calibri" panose="020F0502020204030204" pitchFamily="34" charset="0"/>
                <a:cs typeface="Times New Roman" panose="02020603050405020304" pitchFamily="18" charset="0"/>
              </a:rPr>
              <a:t>в 1914 г. в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с.Крепи</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ru-RU" sz="2400" dirty="0" err="1">
                <a:latin typeface="Times New Roman" panose="02020603050405020304" pitchFamily="18" charset="0"/>
                <a:ea typeface="Calibri" panose="020F0502020204030204" pitchFamily="34" charset="0"/>
                <a:cs typeface="Times New Roman" panose="02020603050405020304" pitchFamily="18" charset="0"/>
              </a:rPr>
              <a:t>Валуйский</a:t>
            </a:r>
            <a:r>
              <a:rPr lang="ru-RU" sz="2400" dirty="0">
                <a:latin typeface="Times New Roman" panose="02020603050405020304" pitchFamily="18" charset="0"/>
                <a:ea typeface="Calibri" panose="020F0502020204030204" pitchFamily="34" charset="0"/>
                <a:cs typeface="Times New Roman" panose="02020603050405020304" pitchFamily="18" charset="0"/>
              </a:rPr>
              <a:t> Александр Владимирович принимал участие во многих военных операциях. Имел множество боевых наград: медаль «За битву под Москвой», медаль «За героический штурм Кенигсберга», медаль «За победу над Японией», Орден Отечественной войны </a:t>
            </a:r>
            <a:r>
              <a:rPr lang="en-US" sz="2400" dirty="0">
                <a:latin typeface="Times New Roman" panose="02020603050405020304" pitchFamily="18" charset="0"/>
                <a:ea typeface="Calibri" panose="020F0502020204030204" pitchFamily="34" charset="0"/>
                <a:cs typeface="Times New Roman" panose="02020603050405020304" pitchFamily="18" charset="0"/>
              </a:rPr>
              <a:t>II</a:t>
            </a:r>
            <a:r>
              <a:rPr lang="ru-RU" sz="2400" dirty="0">
                <a:latin typeface="Times New Roman" panose="02020603050405020304" pitchFamily="18" charset="0"/>
                <a:ea typeface="Calibri" panose="020F0502020204030204" pitchFamily="34" charset="0"/>
                <a:cs typeface="Times New Roman" panose="02020603050405020304" pitchFamily="18" charset="0"/>
              </a:rPr>
              <a:t> степени».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6532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96982"/>
            <a:ext cx="10396882" cy="1454727"/>
          </a:xfrm>
        </p:spPr>
        <p:txBody>
          <a:bodyPr>
            <a:normAutofit fontScale="90000"/>
          </a:bodyPr>
          <a:lstStyle/>
          <a:p>
            <a:r>
              <a:rPr lang="ru-RU" b="1" dirty="0"/>
              <a:t>Прусов Григорий Николаевич</a:t>
            </a:r>
            <a:r>
              <a:rPr lang="en-US" dirty="0"/>
              <a:t/>
            </a:r>
            <a:br>
              <a:rPr lang="en-US" dirty="0"/>
            </a:br>
            <a:endParaRPr lang="en-US" dirty="0"/>
          </a:p>
        </p:txBody>
      </p:sp>
      <p:pic>
        <p:nvPicPr>
          <p:cNvPr id="4" name="Объект 3"/>
          <p:cNvPicPr>
            <a:picLocks noGrp="1"/>
          </p:cNvPicPr>
          <p:nvPr>
            <p:ph sz="quarter" idx="13"/>
          </p:nvPr>
        </p:nvPicPr>
        <p:blipFill>
          <a:blip r:embed="rId2">
            <a:extLst>
              <a:ext uri="{28A0092B-C50C-407E-A947-70E740481C1C}">
                <a14:useLocalDpi xmlns:a14="http://schemas.microsoft.com/office/drawing/2010/main" val="0"/>
              </a:ext>
            </a:extLst>
          </a:blip>
          <a:srcRect l="44936" t="64946" r="39665"/>
          <a:stretch>
            <a:fillRect/>
          </a:stretch>
        </p:blipFill>
        <p:spPr>
          <a:xfrm>
            <a:off x="3380508" y="824345"/>
            <a:ext cx="4696691" cy="5666509"/>
          </a:xfrm>
          <a:prstGeom prst="rect">
            <a:avLst/>
          </a:prstGeom>
          <a:noFill/>
          <a:ln>
            <a:noFill/>
          </a:ln>
        </p:spPr>
      </p:pic>
    </p:spTree>
    <p:extLst>
      <p:ext uri="{BB962C8B-B14F-4D97-AF65-F5344CB8AC3E}">
        <p14:creationId xmlns:p14="http://schemas.microsoft.com/office/powerpoint/2010/main" val="348331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0327" y="-515926"/>
            <a:ext cx="10668000" cy="5950860"/>
          </a:xfrm>
          <a:prstGeom prst="rect">
            <a:avLst/>
          </a:prstGeom>
        </p:spPr>
        <p:txBody>
          <a:bodyPr wrap="square">
            <a:spAutoFit/>
          </a:bodyPr>
          <a:lstStyle/>
          <a:p>
            <a:pPr algn="just">
              <a:lnSpc>
                <a:spcPct val="150000"/>
              </a:lnSpc>
              <a:spcAft>
                <a:spcPts val="0"/>
              </a:spcAft>
            </a:pPr>
            <a:r>
              <a:rPr lang="ru-RU" sz="2400" dirty="0" smtClean="0">
                <a:latin typeface="Times New Roman" panose="02020603050405020304" pitchFamily="18" charset="0"/>
                <a:ea typeface="Calibri" panose="020F0502020204030204" pitchFamily="34" charset="0"/>
                <a:cs typeface="Times New Roman" panose="02020603050405020304" pitchFamily="18" charset="0"/>
              </a:rPr>
              <a:t>Родился </a:t>
            </a:r>
            <a:r>
              <a:rPr lang="ru-RU" sz="2400" dirty="0">
                <a:latin typeface="Times New Roman" panose="02020603050405020304" pitchFamily="18" charset="0"/>
                <a:ea typeface="Calibri" panose="020F0502020204030204" pitchFamily="34" charset="0"/>
                <a:cs typeface="Times New Roman" panose="02020603050405020304" pitchFamily="18" charset="0"/>
              </a:rPr>
              <a:t>в 1903 году в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с.Теплое</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Призван на фронт в звание красноармейца в 1942 году. Воевал в составе 41 гвардейского стрелкового полка 14 гвардейской стрелковой дивизии 63 армии Сталинградского фронта. Из наградного документа 30 августа 1942 г. «Гвардии красноармеец-снайпер Прусов один из лучших снайперов полка. В период наступательных боев 24.08.1942 года на его счету 10 убитых фашистских солдат и один офицер. </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За проявление </a:t>
            </a:r>
            <a:r>
              <a:rPr lang="ru-RU" sz="2400" dirty="0">
                <a:latin typeface="Times New Roman" panose="02020603050405020304" pitchFamily="18" charset="0"/>
                <a:ea typeface="Calibri" panose="020F0502020204030204" pitchFamily="34" charset="0"/>
                <a:cs typeface="Times New Roman" panose="02020603050405020304" pitchFamily="18" charset="0"/>
              </a:rPr>
              <a:t>смелости в бою гвардии красноармеец Прусов достоин награждения медалью «ЗА БОЕВЫЕ ЗАСЛУГИ».  Погиб 19 ноября 1942 г. Место захоронения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Серафимовичский</a:t>
            </a:r>
            <a:r>
              <a:rPr lang="ru-RU" sz="2400" dirty="0">
                <a:latin typeface="Times New Roman" panose="02020603050405020304" pitchFamily="18" charset="0"/>
                <a:ea typeface="Calibri" panose="020F0502020204030204" pitchFamily="34" charset="0"/>
                <a:cs typeface="Times New Roman" panose="02020603050405020304" pitchFamily="18" charset="0"/>
              </a:rPr>
              <a:t> р-н, сельское поселение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Большовское</a:t>
            </a:r>
            <a:r>
              <a:rPr lang="ru-RU" sz="2400" dirty="0">
                <a:latin typeface="Times New Roman" panose="02020603050405020304" pitchFamily="18" charset="0"/>
                <a:ea typeface="Calibri" panose="020F0502020204030204" pitchFamily="34" charset="0"/>
                <a:cs typeface="Times New Roman" panose="02020603050405020304" pitchFamily="18" charset="0"/>
              </a:rPr>
              <a:t>, хутор Большой, братская могила.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05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Гапонов </a:t>
            </a:r>
            <a:r>
              <a:rPr lang="ru-RU" b="1" dirty="0"/>
              <a:t>Никита Захарович</a:t>
            </a:r>
            <a:r>
              <a:rPr lang="en-US" dirty="0"/>
              <a:t/>
            </a:r>
            <a:br>
              <a:rPr lang="en-US" dirty="0"/>
            </a:br>
            <a:endParaRPr lang="en-US" dirty="0"/>
          </a:p>
        </p:txBody>
      </p:sp>
      <p:pic>
        <p:nvPicPr>
          <p:cNvPr id="4" name="Объект 3" descr="F:\Аттестация 2023\конкурсы 2024\гапонов н.з..jpg"/>
          <p:cNvPicPr>
            <a:picLocks noGrp="1"/>
          </p:cNvPicPr>
          <p:nvPr>
            <p:ph sz="quarter" idx="13"/>
          </p:nvPr>
        </p:nvPicPr>
        <p:blipFill>
          <a:blip r:embed="rId2"/>
          <a:srcRect r="7537" b="19383"/>
          <a:stretch>
            <a:fillRect/>
          </a:stretch>
        </p:blipFill>
        <p:spPr>
          <a:xfrm>
            <a:off x="2396836" y="1219201"/>
            <a:ext cx="7148946" cy="4322617"/>
          </a:xfrm>
          <a:prstGeom prst="rect">
            <a:avLst/>
          </a:prstGeom>
          <a:solidFill>
            <a:srgbClr val="FFFFFF">
              <a:shade val="85000"/>
            </a:srgbClr>
          </a:solidFill>
          <a:ln w="88900" cap="sq">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939986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91491" y="1443841"/>
            <a:ext cx="9753600" cy="4154984"/>
          </a:xfrm>
          <a:prstGeom prst="rect">
            <a:avLst/>
          </a:prstGeom>
        </p:spPr>
        <p:txBody>
          <a:bodyPr wrap="square">
            <a:spAutoFit/>
          </a:bodyPr>
          <a:lstStyle/>
          <a:p>
            <a:r>
              <a:rPr lang="ru-RU" sz="2400" dirty="0">
                <a:latin typeface="Times New Roman" panose="02020603050405020304" pitchFamily="18" charset="0"/>
                <a:ea typeface="Calibri" panose="020F0502020204030204" pitchFamily="34" charset="0"/>
              </a:rPr>
              <a:t>родился в 1921 году в с. В.-</a:t>
            </a:r>
            <a:r>
              <a:rPr lang="ru-RU" sz="2400" dirty="0" smtClean="0">
                <a:latin typeface="Times New Roman" panose="02020603050405020304" pitchFamily="18" charset="0"/>
                <a:ea typeface="Calibri" panose="020F0502020204030204" pitchFamily="34" charset="0"/>
              </a:rPr>
              <a:t>Минченок. </a:t>
            </a:r>
            <a:r>
              <a:rPr lang="ru-RU" sz="2400" dirty="0">
                <a:latin typeface="Times New Roman" panose="02020603050405020304" pitchFamily="18" charset="0"/>
                <a:ea typeface="Calibri" panose="020F0502020204030204" pitchFamily="34" charset="0"/>
              </a:rPr>
              <a:t>В 1940 г. призван на фронт. Служил воздушным стрелковым радистом в 17 гвардейском бомбардировочном </a:t>
            </a:r>
            <a:r>
              <a:rPr lang="ru-RU" sz="2400" dirty="0" err="1">
                <a:latin typeface="Times New Roman" panose="02020603050405020304" pitchFamily="18" charset="0"/>
                <a:ea typeface="Calibri" panose="020F0502020204030204" pitchFamily="34" charset="0"/>
              </a:rPr>
              <a:t>авиациионном</a:t>
            </a:r>
            <a:r>
              <a:rPr lang="ru-RU" sz="2400" dirty="0">
                <a:latin typeface="Times New Roman" panose="02020603050405020304" pitchFamily="18" charset="0"/>
                <a:ea typeface="Calibri" panose="020F0502020204030204" pitchFamily="34" charset="0"/>
              </a:rPr>
              <a:t> </a:t>
            </a:r>
            <a:r>
              <a:rPr lang="ru-RU" sz="2400" dirty="0" err="1">
                <a:latin typeface="Times New Roman" panose="02020603050405020304" pitchFamily="18" charset="0"/>
                <a:ea typeface="Calibri" panose="020F0502020204030204" pitchFamily="34" charset="0"/>
              </a:rPr>
              <a:t>Рославльском</a:t>
            </a:r>
            <a:r>
              <a:rPr lang="ru-RU" sz="2400" dirty="0">
                <a:latin typeface="Times New Roman" panose="02020603050405020304" pitchFamily="18" charset="0"/>
                <a:ea typeface="Calibri" panose="020F0502020204030204" pitchFamily="34" charset="0"/>
              </a:rPr>
              <a:t> полку. Получил звание гвардии старшего сержанта. Из наградного листа от 20 апреля 1945 г.: «Летал в составе экипажа, гвардии старший сержант Гапонов во всех полётах как днем, так и ночью всегда обеспечивал двухстороннюю бесперебойную связь самолёта с землей. За все время боевой работы не имеет случаев невыполнения боевых приказов по вине связи. 14 июня 1944 года при налете на аэродром Лунинец были большие грозовые разряды, но несмотря на это гвардии старший сержант Гапонов, несмотря на это держал отличную двухстороннюю связь с землей. </a:t>
            </a:r>
            <a:endParaRPr lang="en-US" sz="2400" dirty="0"/>
          </a:p>
        </p:txBody>
      </p:sp>
    </p:spTree>
    <p:extLst>
      <p:ext uri="{BB962C8B-B14F-4D97-AF65-F5344CB8AC3E}">
        <p14:creationId xmlns:p14="http://schemas.microsoft.com/office/powerpoint/2010/main" val="3084883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9199" y="986826"/>
            <a:ext cx="10141527" cy="5019131"/>
          </a:xfrm>
          <a:prstGeom prst="rect">
            <a:avLst/>
          </a:prstGeom>
        </p:spPr>
        <p:txBody>
          <a:bodyPr wrap="square">
            <a:spAutoFit/>
          </a:bodyPr>
          <a:lstStyle/>
          <a:p>
            <a:pPr algn="just">
              <a:lnSpc>
                <a:spcPct val="15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Обладал хорошей зрительной памятью часто помогал экипажу в восстановлении детальной ориентировки, а также является хорошим помощником штурмана в вопросах радионавигации. За участие в разгроме Данцигской группировки немцев и овладении городом и крепостью Данциг, и за участие в разгроме Кенигсбергской группы немецких войск и овладении городом и крепостью Кенигсберг достоин награждения орденом «Красная звезда». Также был награжден медалями «За взятие Берлина», «За победу над Германией в Великой Отечественной войне 1941–1945 гг.» и Орденом Отечественной войны II степени.</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29661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Главное мероприятие">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Главное мероприятие">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ое мероприятие">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Главное мероприятие</Template>
  <TotalTime>48</TotalTime>
  <Words>799</Words>
  <Application>Microsoft Office PowerPoint</Application>
  <PresentationFormat>Широкоэкранный</PresentationFormat>
  <Paragraphs>25</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Impact</vt:lpstr>
      <vt:lpstr>Times New Roman</vt:lpstr>
      <vt:lpstr>Главное мероприятие</vt:lpstr>
      <vt:lpstr>"Герой войны, достойный славы"</vt:lpstr>
      <vt:lpstr>Шлыков Арсентий Аксёнович</vt:lpstr>
      <vt:lpstr>Презентация PowerPoint</vt:lpstr>
      <vt:lpstr>Презентация PowerPoint</vt:lpstr>
      <vt:lpstr>Презентация PowerPoint</vt:lpstr>
      <vt:lpstr>Презентация PowerPoint</vt:lpstr>
      <vt:lpstr>Презентация PowerPoint</vt:lpstr>
      <vt:lpstr>           Туреев Фёдор Лукьянович</vt:lpstr>
      <vt:lpstr>Презентация PowerPoint</vt:lpstr>
      <vt:lpstr>Куксов Ефим Абрамович </vt:lpstr>
      <vt:lpstr>Презентация PowerPoint</vt:lpstr>
      <vt:lpstr>Валуйский Александр Владимирович </vt:lpstr>
      <vt:lpstr>Презентация PowerPoint</vt:lpstr>
      <vt:lpstr>Прусов Григорий Николаевич </vt:lpstr>
      <vt:lpstr>Презентация PowerPoint</vt:lpstr>
      <vt:lpstr>        Гапонов Никита Захарович </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Шлыков Арсентий Аксёнович</dc:title>
  <dc:creator>ukr</dc:creator>
  <cp:lastModifiedBy>ukr</cp:lastModifiedBy>
  <cp:revision>7</cp:revision>
  <dcterms:created xsi:type="dcterms:W3CDTF">2025-05-05T06:27:58Z</dcterms:created>
  <dcterms:modified xsi:type="dcterms:W3CDTF">2025-05-05T07:18:49Z</dcterms:modified>
</cp:coreProperties>
</file>